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8288000" cy="10287000"/>
  <p:notesSz cx="6858000" cy="9144000"/>
  <p:embeddedFontLst>
    <p:embeddedFont>
      <p:font typeface="Crimson Pro Bold" panose="020B0604020202020204" charset="0"/>
      <p:regular r:id="rId26"/>
    </p:embeddedFont>
    <p:embeddedFont>
      <p:font typeface="Crimson Pro" panose="020B0604020202020204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Montserrat Bold" panose="020B0604020202020204" charset="0"/>
      <p:regular r:id="rId32"/>
    </p:embeddedFont>
    <p:embeddedFont>
      <p:font typeface="Noto Serif Display Bold" panose="020B0604020202020204"/>
      <p:regular r:id="rId33"/>
    </p:embeddedFont>
    <p:embeddedFont>
      <p:font typeface="Montserrat" panose="020B0604020202020204" charset="0"/>
      <p:regular r:id="rId34"/>
    </p:embeddedFont>
    <p:embeddedFont>
      <p:font typeface="Montserrat Light Bold" panose="020B0604020202020204" charset="0"/>
      <p:regular r:id="rId35"/>
    </p:embeddedFont>
    <p:embeddedFont>
      <p:font typeface="Montserrat Light" panose="020B0604020202020204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498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3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3.sv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10" Type="http://schemas.openxmlformats.org/officeDocument/2006/relationships/image" Target="../media/image26.png"/><Relationship Id="rId4" Type="http://schemas.openxmlformats.org/officeDocument/2006/relationships/image" Target="../media/image1.png"/><Relationship Id="rId9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9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9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9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747376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2462862">
            <a:off x="-2667375" y="4877556"/>
            <a:ext cx="14210541" cy="4964580"/>
          </a:xfrm>
          <a:custGeom>
            <a:avLst/>
            <a:gdLst/>
            <a:ahLst/>
            <a:cxnLst/>
            <a:rect l="l" t="t" r="r" b="b"/>
            <a:pathLst>
              <a:path w="14210541" h="4964580">
                <a:moveTo>
                  <a:pt x="0" y="0"/>
                </a:moveTo>
                <a:lnTo>
                  <a:pt x="14210541" y="0"/>
                </a:lnTo>
                <a:lnTo>
                  <a:pt x="14210541" y="4964581"/>
                </a:lnTo>
                <a:lnTo>
                  <a:pt x="0" y="49645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704357" y="3703357"/>
            <a:ext cx="6583643" cy="6583643"/>
          </a:xfrm>
          <a:custGeom>
            <a:avLst/>
            <a:gdLst/>
            <a:ahLst/>
            <a:cxnLst/>
            <a:rect l="l" t="t" r="r" b="b"/>
            <a:pathLst>
              <a:path w="6583643" h="6583643">
                <a:moveTo>
                  <a:pt x="0" y="0"/>
                </a:moveTo>
                <a:lnTo>
                  <a:pt x="6583643" y="0"/>
                </a:lnTo>
                <a:lnTo>
                  <a:pt x="6583643" y="6583643"/>
                </a:lnTo>
                <a:lnTo>
                  <a:pt x="0" y="65836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211585" y="5543567"/>
            <a:ext cx="5864830" cy="663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48"/>
              </a:lnSpc>
            </a:pPr>
            <a:r>
              <a:rPr lang="en-US" sz="389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By: </a:t>
            </a:r>
            <a:r>
              <a:rPr lang="en-US" sz="3891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Group 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185038" y="1575289"/>
            <a:ext cx="11729659" cy="372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334"/>
              </a:lnSpc>
            </a:pPr>
            <a:r>
              <a:rPr lang="en-US" sz="1447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REDDIT</a:t>
            </a:r>
          </a:p>
          <a:p>
            <a:pPr algn="l">
              <a:lnSpc>
                <a:spcPts val="14334"/>
              </a:lnSpc>
            </a:pPr>
            <a:r>
              <a:rPr lang="en-US" sz="1447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CLIENT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469546" y="4058971"/>
            <a:ext cx="6368603" cy="4114800"/>
          </a:xfrm>
          <a:custGeom>
            <a:avLst/>
            <a:gdLst/>
            <a:ahLst/>
            <a:cxnLst/>
            <a:rect l="l" t="t" r="r" b="b"/>
            <a:pathLst>
              <a:path w="6368603" h="4114800">
                <a:moveTo>
                  <a:pt x="0" y="0"/>
                </a:moveTo>
                <a:lnTo>
                  <a:pt x="6368603" y="0"/>
                </a:lnTo>
                <a:lnTo>
                  <a:pt x="63686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8199735">
            <a:off x="11103781" y="-657701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2"/>
                </a:lnTo>
                <a:lnTo>
                  <a:pt x="0" y="43009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3830659" y="2803165"/>
            <a:ext cx="3350940" cy="6630410"/>
            <a:chOff x="0" y="0"/>
            <a:chExt cx="2620010" cy="5184140"/>
          </a:xfrm>
        </p:grpSpPr>
        <p:sp>
          <p:nvSpPr>
            <p:cNvPr id="8" name="Freeform 8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t="-849" b="-849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id="17" name="Freeform 17"/>
          <p:cNvSpPr/>
          <p:nvPr/>
        </p:nvSpPr>
        <p:spPr>
          <a:xfrm>
            <a:off x="2215" y="3677789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769953" y="4240439"/>
            <a:ext cx="6266980" cy="3693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97"/>
              </a:lnSpc>
            </a:pPr>
            <a:r>
              <a:rPr lang="en-US" sz="4212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Change to friend list, news and gallery layout - clicking News, Friends and Gallery.</a:t>
            </a:r>
          </a:p>
          <a:p>
            <a:pPr algn="l">
              <a:lnSpc>
                <a:spcPts val="5897"/>
              </a:lnSpc>
            </a:pPr>
            <a:r>
              <a:rPr lang="en-US" sz="4212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Scroll down to see more informations.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71289" y="3767325"/>
            <a:ext cx="1400919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20457" y="5076782"/>
            <a:ext cx="174174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10</a:t>
            </a:r>
          </a:p>
        </p:txBody>
      </p: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7650102" y="2814839"/>
            <a:ext cx="3350940" cy="6630410"/>
            <a:chOff x="0" y="0"/>
            <a:chExt cx="2620010" cy="5184140"/>
          </a:xfrm>
        </p:grpSpPr>
        <p:sp>
          <p:nvSpPr>
            <p:cNvPr id="27" name="Freeform 27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9"/>
              <a:stretch>
                <a:fillRect t="-849" b="-849"/>
              </a:stretch>
            </a:blipFill>
          </p:spPr>
        </p:sp>
        <p:sp>
          <p:nvSpPr>
            <p:cNvPr id="29" name="Freeform 29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34" name="Freeform 34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393799" y="2667910"/>
            <a:ext cx="6368603" cy="4114800"/>
          </a:xfrm>
          <a:custGeom>
            <a:avLst/>
            <a:gdLst/>
            <a:ahLst/>
            <a:cxnLst/>
            <a:rect l="l" t="t" r="r" b="b"/>
            <a:pathLst>
              <a:path w="6368603" h="4114800">
                <a:moveTo>
                  <a:pt x="0" y="0"/>
                </a:moveTo>
                <a:lnTo>
                  <a:pt x="6368603" y="0"/>
                </a:lnTo>
                <a:lnTo>
                  <a:pt x="63686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215" y="3677789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5009083" y="3024088"/>
            <a:ext cx="3350940" cy="6630410"/>
            <a:chOff x="0" y="0"/>
            <a:chExt cx="2620010" cy="5184140"/>
          </a:xfrm>
        </p:grpSpPr>
        <p:sp>
          <p:nvSpPr>
            <p:cNvPr id="9" name="Freeform 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8"/>
              <a:stretch>
                <a:fillRect t="-849" b="-849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0073762" y="7076158"/>
            <a:ext cx="5008678" cy="2787849"/>
            <a:chOff x="0" y="0"/>
            <a:chExt cx="13462000" cy="7493000"/>
          </a:xfrm>
        </p:grpSpPr>
        <p:sp>
          <p:nvSpPr>
            <p:cNvPr id="19" name="Freeform 19"/>
            <p:cNvSpPr/>
            <p:nvPr/>
          </p:nvSpPr>
          <p:spPr>
            <a:xfrm>
              <a:off x="1280160" y="402590"/>
              <a:ext cx="10581640" cy="5863590"/>
            </a:xfrm>
            <a:custGeom>
              <a:avLst/>
              <a:gdLst/>
              <a:ahLst/>
              <a:cxnLst/>
              <a:rect l="l" t="t" r="r" b="b"/>
              <a:pathLst>
                <a:path w="10581640" h="5863590">
                  <a:moveTo>
                    <a:pt x="0" y="0"/>
                  </a:moveTo>
                  <a:lnTo>
                    <a:pt x="10581640" y="0"/>
                  </a:lnTo>
                  <a:lnTo>
                    <a:pt x="10581640" y="5863590"/>
                  </a:lnTo>
                  <a:lnTo>
                    <a:pt x="0" y="5863590"/>
                  </a:lnTo>
                  <a:close/>
                </a:path>
              </a:pathLst>
            </a:custGeom>
            <a:blipFill>
              <a:blip r:embed="rId9"/>
              <a:stretch>
                <a:fillRect l="-31698" r="-31698"/>
              </a:stretch>
            </a:blip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13462000" cy="7493000"/>
            </a:xfrm>
            <a:custGeom>
              <a:avLst/>
              <a:gdLst/>
              <a:ahLst/>
              <a:cxnLst/>
              <a:rect l="l" t="t" r="r" b="b"/>
              <a:pathLst>
                <a:path w="13462000" h="7493000">
                  <a:moveTo>
                    <a:pt x="0" y="0"/>
                  </a:moveTo>
                  <a:lnTo>
                    <a:pt x="13462000" y="0"/>
                  </a:lnTo>
                  <a:lnTo>
                    <a:pt x="13462000" y="7493000"/>
                  </a:lnTo>
                  <a:lnTo>
                    <a:pt x="0" y="7493000"/>
                  </a:lnTo>
                  <a:close/>
                </a:path>
              </a:pathLst>
            </a:custGeom>
          </p:spPr>
        </p:sp>
      </p:grpSp>
      <p:sp>
        <p:nvSpPr>
          <p:cNvPr id="21" name="TextBox 21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032429" y="3141165"/>
            <a:ext cx="5533265" cy="30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86"/>
              </a:lnSpc>
            </a:pPr>
            <a:r>
              <a:rPr lang="en-US" sz="434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Scroll down to find the community to join</a:t>
            </a:r>
          </a:p>
          <a:p>
            <a:pPr algn="l">
              <a:lnSpc>
                <a:spcPts val="6086"/>
              </a:lnSpc>
            </a:pPr>
            <a:r>
              <a:rPr lang="en-US" sz="434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Click into “Join” button to join that community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71289" y="3767325"/>
            <a:ext cx="1400919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69074" y="7732352"/>
            <a:ext cx="12645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20457" y="5076782"/>
            <a:ext cx="166554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11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393799" y="2667910"/>
            <a:ext cx="6368603" cy="4114800"/>
          </a:xfrm>
          <a:custGeom>
            <a:avLst/>
            <a:gdLst/>
            <a:ahLst/>
            <a:cxnLst/>
            <a:rect l="l" t="t" r="r" b="b"/>
            <a:pathLst>
              <a:path w="6368603" h="4114800">
                <a:moveTo>
                  <a:pt x="0" y="0"/>
                </a:moveTo>
                <a:lnTo>
                  <a:pt x="6368603" y="0"/>
                </a:lnTo>
                <a:lnTo>
                  <a:pt x="63686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215" y="3677789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5009083" y="3024088"/>
            <a:ext cx="3350940" cy="6630410"/>
            <a:chOff x="0" y="0"/>
            <a:chExt cx="2620010" cy="5184140"/>
          </a:xfrm>
        </p:grpSpPr>
        <p:sp>
          <p:nvSpPr>
            <p:cNvPr id="9" name="Freeform 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8"/>
              <a:stretch>
                <a:fillRect t="-849" b="-849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0073762" y="7076158"/>
            <a:ext cx="5008678" cy="2787849"/>
            <a:chOff x="0" y="0"/>
            <a:chExt cx="13462000" cy="7493000"/>
          </a:xfrm>
        </p:grpSpPr>
        <p:sp>
          <p:nvSpPr>
            <p:cNvPr id="19" name="Freeform 19"/>
            <p:cNvSpPr/>
            <p:nvPr/>
          </p:nvSpPr>
          <p:spPr>
            <a:xfrm>
              <a:off x="1280160" y="402590"/>
              <a:ext cx="10581640" cy="5863590"/>
            </a:xfrm>
            <a:custGeom>
              <a:avLst/>
              <a:gdLst/>
              <a:ahLst/>
              <a:cxnLst/>
              <a:rect l="l" t="t" r="r" b="b"/>
              <a:pathLst>
                <a:path w="10581640" h="5863590">
                  <a:moveTo>
                    <a:pt x="0" y="0"/>
                  </a:moveTo>
                  <a:lnTo>
                    <a:pt x="10581640" y="0"/>
                  </a:lnTo>
                  <a:lnTo>
                    <a:pt x="10581640" y="5863590"/>
                  </a:lnTo>
                  <a:lnTo>
                    <a:pt x="0" y="5863590"/>
                  </a:lnTo>
                  <a:close/>
                </a:path>
              </a:pathLst>
            </a:custGeom>
            <a:blipFill>
              <a:blip r:embed="rId9"/>
              <a:stretch>
                <a:fillRect l="-21167" r="-21167"/>
              </a:stretch>
            </a:blip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13462000" cy="7493000"/>
            </a:xfrm>
            <a:custGeom>
              <a:avLst/>
              <a:gdLst/>
              <a:ahLst/>
              <a:cxnLst/>
              <a:rect l="l" t="t" r="r" b="b"/>
              <a:pathLst>
                <a:path w="13462000" h="7493000">
                  <a:moveTo>
                    <a:pt x="0" y="0"/>
                  </a:moveTo>
                  <a:lnTo>
                    <a:pt x="13462000" y="0"/>
                  </a:lnTo>
                  <a:lnTo>
                    <a:pt x="13462000" y="7493000"/>
                  </a:lnTo>
                  <a:lnTo>
                    <a:pt x="0" y="7493000"/>
                  </a:lnTo>
                  <a:close/>
                </a:path>
              </a:pathLst>
            </a:custGeom>
          </p:spPr>
        </p:sp>
      </p:grpSp>
      <p:sp>
        <p:nvSpPr>
          <p:cNvPr id="21" name="TextBox 21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29137" y="3963721"/>
            <a:ext cx="5533265" cy="151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86"/>
              </a:lnSpc>
            </a:pPr>
            <a:r>
              <a:rPr lang="en-US" sz="434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Add title and content</a:t>
            </a:r>
          </a:p>
          <a:p>
            <a:pPr algn="l">
              <a:lnSpc>
                <a:spcPts val="6086"/>
              </a:lnSpc>
            </a:pPr>
            <a:r>
              <a:rPr lang="en-US" sz="434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Up your post.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71289" y="3767325"/>
            <a:ext cx="1400919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20457" y="5076782"/>
            <a:ext cx="1676176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12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469546" y="4058971"/>
            <a:ext cx="6368603" cy="4114800"/>
          </a:xfrm>
          <a:custGeom>
            <a:avLst/>
            <a:gdLst/>
            <a:ahLst/>
            <a:cxnLst/>
            <a:rect l="l" t="t" r="r" b="b"/>
            <a:pathLst>
              <a:path w="6368603" h="4114800">
                <a:moveTo>
                  <a:pt x="0" y="0"/>
                </a:moveTo>
                <a:lnTo>
                  <a:pt x="6368603" y="0"/>
                </a:lnTo>
                <a:lnTo>
                  <a:pt x="63686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8199735">
            <a:off x="9790635" y="-1156387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3849774" y="3060998"/>
            <a:ext cx="3220634" cy="6372577"/>
            <a:chOff x="0" y="0"/>
            <a:chExt cx="2620010" cy="5184140"/>
          </a:xfrm>
        </p:grpSpPr>
        <p:sp>
          <p:nvSpPr>
            <p:cNvPr id="8" name="Freeform 8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4389" r="-15193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id="17" name="Freeform 17"/>
          <p:cNvSpPr/>
          <p:nvPr/>
        </p:nvSpPr>
        <p:spPr>
          <a:xfrm>
            <a:off x="2215" y="3677789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7533683" y="3060998"/>
            <a:ext cx="3220634" cy="6372577"/>
            <a:chOff x="0" y="0"/>
            <a:chExt cx="2620010" cy="5184140"/>
          </a:xfrm>
        </p:grpSpPr>
        <p:sp>
          <p:nvSpPr>
            <p:cNvPr id="19" name="Freeform 1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9"/>
              <a:stretch>
                <a:fillRect l="-3390" r="-3390"/>
              </a:stretch>
            </a:blipFill>
          </p:spPr>
        </p:sp>
        <p:sp>
          <p:nvSpPr>
            <p:cNvPr id="21" name="Freeform 2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954467" y="4761129"/>
            <a:ext cx="5530535" cy="2605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45"/>
              </a:lnSpc>
            </a:pPr>
            <a:r>
              <a:rPr lang="en-US" sz="496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Write messages</a:t>
            </a:r>
          </a:p>
          <a:p>
            <a:pPr algn="l">
              <a:lnSpc>
                <a:spcPts val="6945"/>
              </a:lnSpc>
            </a:pPr>
            <a:r>
              <a:rPr lang="en-US" sz="496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Click “Enter” to send the messages.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71289" y="3767325"/>
            <a:ext cx="1400919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20457" y="5076782"/>
            <a:ext cx="166554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13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301938" y="1776600"/>
            <a:ext cx="6368603" cy="4114800"/>
          </a:xfrm>
          <a:custGeom>
            <a:avLst/>
            <a:gdLst/>
            <a:ahLst/>
            <a:cxnLst/>
            <a:rect l="l" t="t" r="r" b="b"/>
            <a:pathLst>
              <a:path w="6368603" h="4114800">
                <a:moveTo>
                  <a:pt x="0" y="0"/>
                </a:moveTo>
                <a:lnTo>
                  <a:pt x="6368603" y="0"/>
                </a:lnTo>
                <a:lnTo>
                  <a:pt x="63686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8199735">
            <a:off x="10616434" y="-418451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7" y="0"/>
                </a:lnTo>
                <a:lnTo>
                  <a:pt x="12311037" y="4300972"/>
                </a:lnTo>
                <a:lnTo>
                  <a:pt x="0" y="43009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215" y="3677789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5199431" y="3279340"/>
            <a:ext cx="3220634" cy="6372577"/>
            <a:chOff x="0" y="0"/>
            <a:chExt cx="2620010" cy="5184140"/>
          </a:xfrm>
        </p:grpSpPr>
        <p:sp>
          <p:nvSpPr>
            <p:cNvPr id="9" name="Freeform 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8"/>
              <a:stretch>
                <a:fillRect t="-158" b="-158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id="18" name="Freeform 18"/>
          <p:cNvSpPr/>
          <p:nvPr/>
        </p:nvSpPr>
        <p:spPr>
          <a:xfrm>
            <a:off x="5464617" y="7112752"/>
            <a:ext cx="2617660" cy="1442768"/>
          </a:xfrm>
          <a:custGeom>
            <a:avLst/>
            <a:gdLst/>
            <a:ahLst/>
            <a:cxnLst/>
            <a:rect l="l" t="t" r="r" b="b"/>
            <a:pathLst>
              <a:path w="2617660" h="1442768">
                <a:moveTo>
                  <a:pt x="0" y="0"/>
                </a:moveTo>
                <a:lnTo>
                  <a:pt x="2617660" y="0"/>
                </a:lnTo>
                <a:lnTo>
                  <a:pt x="2617660" y="1442768"/>
                </a:lnTo>
                <a:lnTo>
                  <a:pt x="0" y="144276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10083744" y="6268176"/>
            <a:ext cx="4467443" cy="3386322"/>
            <a:chOff x="0" y="0"/>
            <a:chExt cx="6350000" cy="4813300"/>
          </a:xfrm>
        </p:grpSpPr>
        <p:sp>
          <p:nvSpPr>
            <p:cNvPr id="20" name="Freeform 20"/>
            <p:cNvSpPr/>
            <p:nvPr/>
          </p:nvSpPr>
          <p:spPr>
            <a:xfrm>
              <a:off x="76200" y="651510"/>
              <a:ext cx="6197600" cy="4085590"/>
            </a:xfrm>
            <a:custGeom>
              <a:avLst/>
              <a:gdLst/>
              <a:ahLst/>
              <a:cxnLst/>
              <a:rect l="l" t="t" r="r" b="b"/>
              <a:pathLst>
                <a:path w="6197600" h="4085590">
                  <a:moveTo>
                    <a:pt x="6197600" y="4085590"/>
                  </a:moveTo>
                  <a:lnTo>
                    <a:pt x="0" y="4085590"/>
                  </a:lnTo>
                  <a:lnTo>
                    <a:pt x="0" y="0"/>
                  </a:lnTo>
                  <a:lnTo>
                    <a:pt x="6197600" y="0"/>
                  </a:lnTo>
                  <a:lnTo>
                    <a:pt x="6197600" y="4085590"/>
                  </a:lnTo>
                  <a:close/>
                </a:path>
              </a:pathLst>
            </a:custGeom>
            <a:blipFill>
              <a:blip r:embed="rId10"/>
              <a:stretch>
                <a:fillRect l="-1635" r="-1635"/>
              </a:stretch>
            </a:blipFill>
          </p:spPr>
        </p:sp>
        <p:sp>
          <p:nvSpPr>
            <p:cNvPr id="21" name="Freeform 21"/>
            <p:cNvSpPr/>
            <p:nvPr/>
          </p:nvSpPr>
          <p:spPr>
            <a:xfrm>
              <a:off x="76200" y="76200"/>
              <a:ext cx="6197600" cy="500380"/>
            </a:xfrm>
            <a:custGeom>
              <a:avLst/>
              <a:gdLst/>
              <a:ahLst/>
              <a:cxnLst/>
              <a:rect l="l" t="t" r="r" b="b"/>
              <a:pathLst>
                <a:path w="6197600" h="500380">
                  <a:moveTo>
                    <a:pt x="0" y="0"/>
                  </a:moveTo>
                  <a:lnTo>
                    <a:pt x="6197600" y="0"/>
                  </a:lnTo>
                  <a:lnTo>
                    <a:pt x="6197600" y="500380"/>
                  </a:lnTo>
                  <a:lnTo>
                    <a:pt x="0" y="500380"/>
                  </a:lnTo>
                  <a:close/>
                </a:path>
              </a:pathLst>
            </a:custGeom>
            <a:solidFill>
              <a:srgbClr val="ADDEDC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6350000" cy="4813300"/>
            </a:xfrm>
            <a:custGeom>
              <a:avLst/>
              <a:gdLst/>
              <a:ahLst/>
              <a:cxnLst/>
              <a:rect l="l" t="t" r="r" b="b"/>
              <a:pathLst>
                <a:path w="6350000" h="4813300">
                  <a:moveTo>
                    <a:pt x="0" y="0"/>
                  </a:moveTo>
                  <a:lnTo>
                    <a:pt x="0" y="575310"/>
                  </a:lnTo>
                  <a:lnTo>
                    <a:pt x="0" y="652780"/>
                  </a:lnTo>
                  <a:lnTo>
                    <a:pt x="0" y="4813300"/>
                  </a:lnTo>
                  <a:lnTo>
                    <a:pt x="6350000" y="4813300"/>
                  </a:lnTo>
                  <a:lnTo>
                    <a:pt x="6350000" y="652780"/>
                  </a:lnTo>
                  <a:lnTo>
                    <a:pt x="6350000" y="575310"/>
                  </a:lnTo>
                  <a:lnTo>
                    <a:pt x="6350000" y="0"/>
                  </a:lnTo>
                  <a:lnTo>
                    <a:pt x="0" y="0"/>
                  </a:lnTo>
                  <a:close/>
                  <a:moveTo>
                    <a:pt x="6273800" y="4737100"/>
                  </a:moveTo>
                  <a:lnTo>
                    <a:pt x="76200" y="4737100"/>
                  </a:lnTo>
                  <a:lnTo>
                    <a:pt x="76200" y="652780"/>
                  </a:lnTo>
                  <a:lnTo>
                    <a:pt x="6273800" y="652780"/>
                  </a:lnTo>
                  <a:lnTo>
                    <a:pt x="6273800" y="4737100"/>
                  </a:lnTo>
                  <a:close/>
                  <a:moveTo>
                    <a:pt x="6273800" y="575310"/>
                  </a:moveTo>
                  <a:lnTo>
                    <a:pt x="76200" y="575310"/>
                  </a:lnTo>
                  <a:lnTo>
                    <a:pt x="76200" y="76200"/>
                  </a:lnTo>
                  <a:lnTo>
                    <a:pt x="6273800" y="76200"/>
                  </a:lnTo>
                  <a:lnTo>
                    <a:pt x="6273800" y="575310"/>
                  </a:lnTo>
                  <a:close/>
                  <a:moveTo>
                    <a:pt x="285750" y="320040"/>
                  </a:moveTo>
                  <a:cubicBezTo>
                    <a:pt x="285750" y="259080"/>
                    <a:pt x="335280" y="209550"/>
                    <a:pt x="396240" y="209550"/>
                  </a:cubicBezTo>
                  <a:cubicBezTo>
                    <a:pt x="457200" y="209550"/>
                    <a:pt x="506730" y="259080"/>
                    <a:pt x="506730" y="320040"/>
                  </a:cubicBezTo>
                  <a:cubicBezTo>
                    <a:pt x="506730" y="381000"/>
                    <a:pt x="458470" y="431800"/>
                    <a:pt x="396240" y="431800"/>
                  </a:cubicBezTo>
                  <a:cubicBezTo>
                    <a:pt x="335280" y="431800"/>
                    <a:pt x="285750" y="382270"/>
                    <a:pt x="285750" y="320040"/>
                  </a:cubicBezTo>
                  <a:close/>
                  <a:moveTo>
                    <a:pt x="660400" y="320040"/>
                  </a:moveTo>
                  <a:cubicBezTo>
                    <a:pt x="660400" y="259080"/>
                    <a:pt x="709930" y="209550"/>
                    <a:pt x="770890" y="209550"/>
                  </a:cubicBezTo>
                  <a:cubicBezTo>
                    <a:pt x="831850" y="209550"/>
                    <a:pt x="881380" y="259080"/>
                    <a:pt x="881380" y="320040"/>
                  </a:cubicBezTo>
                  <a:cubicBezTo>
                    <a:pt x="881380" y="381000"/>
                    <a:pt x="833120" y="431800"/>
                    <a:pt x="772160" y="431800"/>
                  </a:cubicBezTo>
                  <a:cubicBezTo>
                    <a:pt x="711200" y="431800"/>
                    <a:pt x="660400" y="382270"/>
                    <a:pt x="660400" y="320040"/>
                  </a:cubicBezTo>
                  <a:close/>
                  <a:moveTo>
                    <a:pt x="1036320" y="320040"/>
                  </a:moveTo>
                  <a:cubicBezTo>
                    <a:pt x="1036320" y="259080"/>
                    <a:pt x="1085850" y="209550"/>
                    <a:pt x="1146810" y="209550"/>
                  </a:cubicBezTo>
                  <a:cubicBezTo>
                    <a:pt x="1207770" y="209550"/>
                    <a:pt x="1257300" y="259080"/>
                    <a:pt x="1257300" y="320040"/>
                  </a:cubicBezTo>
                  <a:cubicBezTo>
                    <a:pt x="1257300" y="381000"/>
                    <a:pt x="1207770" y="431800"/>
                    <a:pt x="1146810" y="431800"/>
                  </a:cubicBezTo>
                  <a:cubicBezTo>
                    <a:pt x="1085850" y="431800"/>
                    <a:pt x="1036320" y="382270"/>
                    <a:pt x="1036320" y="320040"/>
                  </a:cubicBezTo>
                  <a:close/>
                  <a:moveTo>
                    <a:pt x="6018530" y="274320"/>
                  </a:moveTo>
                  <a:lnTo>
                    <a:pt x="1457960" y="274320"/>
                  </a:lnTo>
                  <a:lnTo>
                    <a:pt x="1457960" y="198120"/>
                  </a:lnTo>
                  <a:lnTo>
                    <a:pt x="6018530" y="198120"/>
                  </a:lnTo>
                  <a:lnTo>
                    <a:pt x="6018530" y="274320"/>
                  </a:lnTo>
                  <a:close/>
                  <a:moveTo>
                    <a:pt x="6018530" y="444500"/>
                  </a:moveTo>
                  <a:lnTo>
                    <a:pt x="1457960" y="444500"/>
                  </a:lnTo>
                  <a:lnTo>
                    <a:pt x="1457960" y="368300"/>
                  </a:lnTo>
                  <a:lnTo>
                    <a:pt x="6018530" y="368300"/>
                  </a:lnTo>
                  <a:lnTo>
                    <a:pt x="6018530" y="444500"/>
                  </a:lnTo>
                  <a:close/>
                </a:path>
              </a:pathLst>
            </a:custGeom>
            <a:solidFill>
              <a:srgbClr val="3954A3"/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996168" y="2416925"/>
            <a:ext cx="5491668" cy="2729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89"/>
              </a:lnSpc>
            </a:pPr>
            <a:r>
              <a:rPr lang="en-US" sz="5206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Check notifications from friends and communities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71289" y="3767325"/>
            <a:ext cx="1400919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620457" y="5076782"/>
            <a:ext cx="166554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14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837691" y="0"/>
            <a:ext cx="18318154" cy="10303961"/>
          </a:xfrm>
          <a:custGeom>
            <a:avLst/>
            <a:gdLst/>
            <a:ahLst/>
            <a:cxnLst/>
            <a:rect l="l" t="t" r="r" b="b"/>
            <a:pathLst>
              <a:path w="18318154" h="10303961">
                <a:moveTo>
                  <a:pt x="0" y="0"/>
                </a:moveTo>
                <a:lnTo>
                  <a:pt x="18318154" y="0"/>
                </a:lnTo>
                <a:lnTo>
                  <a:pt x="18318154" y="10303961"/>
                </a:lnTo>
                <a:lnTo>
                  <a:pt x="0" y="103039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5143500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549301" y="1333890"/>
            <a:ext cx="12144071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NETWORK OVERVIEW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6028" y="9031563"/>
            <a:ext cx="21539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708" y="5184639"/>
            <a:ext cx="1314081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15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549301" y="3013024"/>
            <a:ext cx="13325001" cy="597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External sources - load images or data. 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Articles and images - fetched from APIs and external image sources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Retrofit for data fetching and Glide for image loading.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Async Access: Glide and Retrofit handle network calls asynchronously - avoid blocking main UI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REST APIs (like Pexel API or News API): using HTTP requests to fetch JSON data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5143500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49301" y="1333890"/>
            <a:ext cx="12144071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NETWORK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9074" y="7732352"/>
            <a:ext cx="110196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708" y="5184639"/>
            <a:ext cx="1314081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16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49301" y="3013024"/>
            <a:ext cx="13325001" cy="4638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51"/>
              </a:lnSpc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API Setup and Fetching Data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Library: Retrofit for HTTP requests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Implementation: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NewsApiService defines API endpoints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Ex: Fetching articles via Call&lt;ArticleResponse&gt;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Asynchronous Requests: use enqueue() for network responses</a:t>
            </a:r>
          </a:p>
        </p:txBody>
      </p:sp>
      <p:sp>
        <p:nvSpPr>
          <p:cNvPr id="13" name="Freeform 13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5143500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49301" y="1333890"/>
            <a:ext cx="12144071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NETWORK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9074" y="7732352"/>
            <a:ext cx="11121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708" y="5184639"/>
            <a:ext cx="1314081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17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49301" y="3015220"/>
            <a:ext cx="13325001" cy="5305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51"/>
              </a:lnSpc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Network Data Handling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Data Conversion: Models like Article and ArticleResponse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Response Handling</a:t>
            </a:r>
          </a:p>
          <a:p>
            <a:pPr algn="l">
              <a:lnSpc>
                <a:spcPts val="5251"/>
              </a:lnSpc>
            </a:pPr>
            <a:endParaRPr lang="en-US" sz="3751">
              <a:solidFill>
                <a:srgbClr val="1B1B1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algn="l">
              <a:lnSpc>
                <a:spcPts val="5251"/>
              </a:lnSpc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Error and Image Handling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Showing user-friendly messages on failures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Glide integration for efficient image fetching</a:t>
            </a:r>
          </a:p>
        </p:txBody>
      </p:sp>
      <p:sp>
        <p:nvSpPr>
          <p:cNvPr id="13" name="Freeform 13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OPTIMIZATION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9" name="Freeform 9"/>
          <p:cNvSpPr/>
          <p:nvPr/>
        </p:nvSpPr>
        <p:spPr>
          <a:xfrm>
            <a:off x="0" y="6643720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62580" y="6684859"/>
            <a:ext cx="2018338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18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49301" y="4004145"/>
            <a:ext cx="13385995" cy="3305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51"/>
              </a:lnSpc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Image Loading Optimization (Glide)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Display during slow loads or failures.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Automatically cache images in memory/disk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Control memory usage by loading optimized sizes.</a:t>
            </a:r>
          </a:p>
          <a:p>
            <a:pPr algn="l">
              <a:lnSpc>
                <a:spcPts val="5251"/>
              </a:lnSpc>
            </a:pPr>
            <a:endParaRPr lang="en-US" sz="3751">
              <a:solidFill>
                <a:srgbClr val="1B1B1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OPTIMIZATION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86028" y="9031563"/>
            <a:ext cx="22047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9" name="Freeform 9"/>
          <p:cNvSpPr/>
          <p:nvPr/>
        </p:nvSpPr>
        <p:spPr>
          <a:xfrm>
            <a:off x="0" y="6643720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62580" y="6684859"/>
            <a:ext cx="2018338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19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49301" y="3402612"/>
            <a:ext cx="13385995" cy="5305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51"/>
              </a:lnSpc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Data Fetching Optimization (Retrofit)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Caching Responses - reduce redundant network calls for repeated data access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Use query parameters and pagination to reduce data transfer</a:t>
            </a:r>
          </a:p>
          <a:p>
            <a:pPr algn="l">
              <a:lnSpc>
                <a:spcPts val="5251"/>
              </a:lnSpc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API Requests Optimization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Retry &amp; Backoff</a:t>
            </a:r>
          </a:p>
          <a:p>
            <a:pPr algn="l">
              <a:lnSpc>
                <a:spcPts val="5251"/>
              </a:lnSpc>
            </a:pPr>
            <a:endParaRPr lang="en-US" sz="3751">
              <a:solidFill>
                <a:srgbClr val="1B1B1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747376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8873412">
            <a:off x="9074399" y="9687507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2"/>
                </a:lnTo>
                <a:lnTo>
                  <a:pt x="0" y="43009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696110" y="2897339"/>
            <a:ext cx="6653750" cy="1270261"/>
          </a:xfrm>
          <a:custGeom>
            <a:avLst/>
            <a:gdLst/>
            <a:ahLst/>
            <a:cxnLst/>
            <a:rect l="l" t="t" r="r" b="b"/>
            <a:pathLst>
              <a:path w="6653750" h="1270261">
                <a:moveTo>
                  <a:pt x="0" y="0"/>
                </a:moveTo>
                <a:lnTo>
                  <a:pt x="6653749" y="0"/>
                </a:lnTo>
                <a:lnTo>
                  <a:pt x="6653749" y="1270261"/>
                </a:lnTo>
                <a:lnTo>
                  <a:pt x="0" y="1270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518747" y="1376050"/>
            <a:ext cx="11009746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0"/>
              </a:lnSpc>
            </a:pPr>
            <a:r>
              <a:rPr lang="en-US" sz="7000" b="1">
                <a:solidFill>
                  <a:srgbClr val="FE45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MEMBERS</a:t>
            </a:r>
          </a:p>
        </p:txBody>
      </p:sp>
      <p:sp>
        <p:nvSpPr>
          <p:cNvPr id="8" name="Freeform 8"/>
          <p:cNvSpPr/>
          <p:nvPr/>
        </p:nvSpPr>
        <p:spPr>
          <a:xfrm>
            <a:off x="3848510" y="7437866"/>
            <a:ext cx="6653750" cy="1270261"/>
          </a:xfrm>
          <a:custGeom>
            <a:avLst/>
            <a:gdLst/>
            <a:ahLst/>
            <a:cxnLst/>
            <a:rect l="l" t="t" r="r" b="b"/>
            <a:pathLst>
              <a:path w="6653750" h="1270261">
                <a:moveTo>
                  <a:pt x="0" y="0"/>
                </a:moveTo>
                <a:lnTo>
                  <a:pt x="6653749" y="0"/>
                </a:lnTo>
                <a:lnTo>
                  <a:pt x="6653749" y="1270261"/>
                </a:lnTo>
                <a:lnTo>
                  <a:pt x="0" y="1270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848510" y="5167602"/>
            <a:ext cx="6653750" cy="1270261"/>
          </a:xfrm>
          <a:custGeom>
            <a:avLst/>
            <a:gdLst/>
            <a:ahLst/>
            <a:cxnLst/>
            <a:rect l="l" t="t" r="r" b="b"/>
            <a:pathLst>
              <a:path w="6653750" h="1270261">
                <a:moveTo>
                  <a:pt x="0" y="0"/>
                </a:moveTo>
                <a:lnTo>
                  <a:pt x="6653749" y="0"/>
                </a:lnTo>
                <a:lnTo>
                  <a:pt x="6653749" y="1270262"/>
                </a:lnTo>
                <a:lnTo>
                  <a:pt x="0" y="1270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201618" y="7437866"/>
            <a:ext cx="6653750" cy="1270261"/>
          </a:xfrm>
          <a:custGeom>
            <a:avLst/>
            <a:gdLst/>
            <a:ahLst/>
            <a:cxnLst/>
            <a:rect l="l" t="t" r="r" b="b"/>
            <a:pathLst>
              <a:path w="6653750" h="1270261">
                <a:moveTo>
                  <a:pt x="0" y="0"/>
                </a:moveTo>
                <a:lnTo>
                  <a:pt x="6653750" y="0"/>
                </a:lnTo>
                <a:lnTo>
                  <a:pt x="6653750" y="1270261"/>
                </a:lnTo>
                <a:lnTo>
                  <a:pt x="0" y="1270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1201618" y="5167602"/>
            <a:ext cx="6653750" cy="1270261"/>
          </a:xfrm>
          <a:custGeom>
            <a:avLst/>
            <a:gdLst/>
            <a:ahLst/>
            <a:cxnLst/>
            <a:rect l="l" t="t" r="r" b="b"/>
            <a:pathLst>
              <a:path w="6653750" h="1270261">
                <a:moveTo>
                  <a:pt x="0" y="0"/>
                </a:moveTo>
                <a:lnTo>
                  <a:pt x="6653750" y="0"/>
                </a:lnTo>
                <a:lnTo>
                  <a:pt x="6653750" y="1270262"/>
                </a:lnTo>
                <a:lnTo>
                  <a:pt x="0" y="1270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1201618" y="2897339"/>
            <a:ext cx="6653750" cy="1270261"/>
          </a:xfrm>
          <a:custGeom>
            <a:avLst/>
            <a:gdLst/>
            <a:ahLst/>
            <a:cxnLst/>
            <a:rect l="l" t="t" r="r" b="b"/>
            <a:pathLst>
              <a:path w="6653750" h="1270261">
                <a:moveTo>
                  <a:pt x="0" y="0"/>
                </a:moveTo>
                <a:lnTo>
                  <a:pt x="6653750" y="0"/>
                </a:lnTo>
                <a:lnTo>
                  <a:pt x="6653750" y="1270261"/>
                </a:lnTo>
                <a:lnTo>
                  <a:pt x="0" y="1270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5452767" y="3224177"/>
            <a:ext cx="1682849" cy="54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Lê Việt Ân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504223" y="7742789"/>
            <a:ext cx="2637532" cy="54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Trần Mạnh Duy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304098" y="5469676"/>
            <a:ext cx="3164502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Nguyễn</a:t>
            </a:r>
            <a:r>
              <a:rPr lang="en-US" sz="3100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3100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Đức</a:t>
            </a:r>
            <a:r>
              <a:rPr lang="en-US" sz="3100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3100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Dũng</a:t>
            </a:r>
            <a:endParaRPr lang="en-US" sz="3100" b="1" dirty="0">
              <a:solidFill>
                <a:srgbClr val="FFFFFF"/>
              </a:solidFill>
              <a:latin typeface="Crimson Pro Bold"/>
              <a:ea typeface="Crimson Pro Bold"/>
              <a:cs typeface="Crimson Pro Bold"/>
              <a:sym typeface="Crimson Pro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522452" y="3198468"/>
            <a:ext cx="2303463" cy="54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Bùi Minh Đức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029847" y="7764704"/>
            <a:ext cx="2528689" cy="54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Phạm Chí Bách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277819" y="5469676"/>
            <a:ext cx="4032746" cy="54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Phạm Ngọc Phương Anh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686800" y="3210991"/>
            <a:ext cx="1327457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22BI13009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299512" y="7824387"/>
            <a:ext cx="1226487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22BI13126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6285970" y="5551273"/>
            <a:ext cx="1240030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22BI13106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6230600" y="3238500"/>
            <a:ext cx="1342127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22BI13085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892720" y="7847564"/>
            <a:ext cx="1318080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22BI13055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893910" y="5551273"/>
            <a:ext cx="1316890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22BI13037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8199735">
            <a:off x="10158199" y="-130544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OPTIMIZATION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9" name="Freeform 9"/>
          <p:cNvSpPr/>
          <p:nvPr/>
        </p:nvSpPr>
        <p:spPr>
          <a:xfrm>
            <a:off x="0" y="6643720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62580" y="6684859"/>
            <a:ext cx="2018338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20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49301" y="3443277"/>
            <a:ext cx="13709999" cy="4638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51"/>
              </a:lnSpc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Minimizing Network Calls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Lazy Loading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Prefetching</a:t>
            </a:r>
          </a:p>
          <a:p>
            <a:pPr algn="l">
              <a:lnSpc>
                <a:spcPts val="5251"/>
              </a:lnSpc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Monitoring &amp; Profiling</a:t>
            </a:r>
          </a:p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Android Profiler - track and optimize network usage, eliminating redundancies</a:t>
            </a:r>
          </a:p>
          <a:p>
            <a:pPr algn="l">
              <a:lnSpc>
                <a:spcPts val="5251"/>
              </a:lnSpc>
            </a:pPr>
            <a:endParaRPr lang="en-US" sz="3751">
              <a:solidFill>
                <a:srgbClr val="1B1B1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747376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65240" y="630555"/>
            <a:ext cx="7956871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CONCLUSION</a:t>
            </a:r>
          </a:p>
        </p:txBody>
      </p:sp>
      <p:sp>
        <p:nvSpPr>
          <p:cNvPr id="6" name="Freeform 6"/>
          <p:cNvSpPr/>
          <p:nvPr/>
        </p:nvSpPr>
        <p:spPr>
          <a:xfrm>
            <a:off x="2837691" y="-87620"/>
            <a:ext cx="15450309" cy="10374620"/>
          </a:xfrm>
          <a:custGeom>
            <a:avLst/>
            <a:gdLst/>
            <a:ahLst/>
            <a:cxnLst/>
            <a:rect l="l" t="t" r="r" b="b"/>
            <a:pathLst>
              <a:path w="15450309" h="10374620">
                <a:moveTo>
                  <a:pt x="0" y="0"/>
                </a:moveTo>
                <a:lnTo>
                  <a:pt x="15450309" y="0"/>
                </a:lnTo>
                <a:lnTo>
                  <a:pt x="15450309" y="10374620"/>
                </a:lnTo>
                <a:lnTo>
                  <a:pt x="0" y="10374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</a:blip>
            <a:stretch>
              <a:fillRect t="-3441" r="-7822" b="-3441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8777964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67237" y="8780335"/>
            <a:ext cx="1848922" cy="575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1"/>
              </a:lnSpc>
            </a:pPr>
            <a:r>
              <a:rPr lang="en-US" sz="322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9" name="Freeform 9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200300" y="5680024"/>
            <a:ext cx="15087700" cy="3971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Difficulties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Some features are not done yet</a:t>
            </a:r>
          </a:p>
          <a:p>
            <a:pPr marL="2429701" lvl="3" indent="-607425" algn="l">
              <a:lnSpc>
                <a:spcPts val="5251"/>
              </a:lnSpc>
              <a:buFont typeface="Arial"/>
              <a:buChar char="￭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Post Voting and Comment Threads </a:t>
            </a:r>
          </a:p>
          <a:p>
            <a:pPr marL="2429701" lvl="3" indent="-607425" algn="l">
              <a:lnSpc>
                <a:spcPts val="5251"/>
              </a:lnSpc>
              <a:buFont typeface="Arial"/>
              <a:buChar char="￭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Search &amp; Create Contents</a:t>
            </a:r>
          </a:p>
          <a:p>
            <a:pPr marL="2429701" lvl="3" indent="-607425" algn="l">
              <a:lnSpc>
                <a:spcPts val="5251"/>
              </a:lnSpc>
              <a:buFont typeface="Arial"/>
              <a:buChar char="￭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Community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UI and Thread are still slow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21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200300" y="2136757"/>
            <a:ext cx="15087700" cy="3305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What we have done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Create a Reddit Mobile app with fudamental features and do some updates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Create API to fetch data from Internet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Know how API works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747376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86172" y="1037449"/>
            <a:ext cx="7956871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CONCLUSION</a:t>
            </a:r>
          </a:p>
        </p:txBody>
      </p:sp>
      <p:sp>
        <p:nvSpPr>
          <p:cNvPr id="6" name="Freeform 6"/>
          <p:cNvSpPr/>
          <p:nvPr/>
        </p:nvSpPr>
        <p:spPr>
          <a:xfrm>
            <a:off x="2837691" y="-87620"/>
            <a:ext cx="15450309" cy="10374620"/>
          </a:xfrm>
          <a:custGeom>
            <a:avLst/>
            <a:gdLst/>
            <a:ahLst/>
            <a:cxnLst/>
            <a:rect l="l" t="t" r="r" b="b"/>
            <a:pathLst>
              <a:path w="15450309" h="10374620">
                <a:moveTo>
                  <a:pt x="0" y="0"/>
                </a:moveTo>
                <a:lnTo>
                  <a:pt x="15450309" y="0"/>
                </a:lnTo>
                <a:lnTo>
                  <a:pt x="15450309" y="10374620"/>
                </a:lnTo>
                <a:lnTo>
                  <a:pt x="0" y="10374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</a:blip>
            <a:stretch>
              <a:fillRect t="-3441" r="-7822" b="-3441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8777964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67237" y="8780335"/>
            <a:ext cx="1848922" cy="575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1"/>
              </a:lnSpc>
            </a:pPr>
            <a:r>
              <a:rPr lang="en-US" sz="322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9" name="Freeform 9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22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380495" y="3790966"/>
            <a:ext cx="15087700" cy="263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9900" lvl="1" indent="-404950" algn="l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Future works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Finish and update the undone features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Create some new features and functions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Fix bugs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23900"/>
            <a:ext cx="2837691" cy="11265593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837691" y="4508249"/>
            <a:ext cx="15450309" cy="1480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015"/>
              </a:lnSpc>
              <a:spcBef>
                <a:spcPct val="0"/>
              </a:spcBef>
            </a:pPr>
            <a:r>
              <a:rPr lang="en-US" sz="11126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DEMO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557842" y="7659082"/>
            <a:ext cx="2065635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8" name="Freeform 8"/>
          <p:cNvSpPr/>
          <p:nvPr/>
        </p:nvSpPr>
        <p:spPr>
          <a:xfrm>
            <a:off x="0" y="7949234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7"/>
                </a:lnTo>
                <a:lnTo>
                  <a:pt x="0" y="6655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148610" y="8015568"/>
            <a:ext cx="908789" cy="5257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94"/>
              </a:lnSpc>
            </a:pPr>
            <a:r>
              <a:rPr lang="en-US" sz="2924" dirty="0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23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818437" y="0"/>
            <a:ext cx="27565889" cy="10883037"/>
          </a:xfrm>
          <a:custGeom>
            <a:avLst/>
            <a:gdLst/>
            <a:ahLst/>
            <a:cxnLst/>
            <a:rect l="l" t="t" r="r" b="b"/>
            <a:pathLst>
              <a:path w="27565889" h="10883037">
                <a:moveTo>
                  <a:pt x="0" y="0"/>
                </a:moveTo>
                <a:lnTo>
                  <a:pt x="27565890" y="0"/>
                </a:lnTo>
                <a:lnTo>
                  <a:pt x="27565890" y="10883037"/>
                </a:lnTo>
                <a:lnTo>
                  <a:pt x="0" y="108830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4377" b="-3437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736048" y="3227456"/>
            <a:ext cx="11700716" cy="1304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898"/>
              </a:lnSpc>
              <a:spcBef>
                <a:spcPct val="0"/>
              </a:spcBef>
            </a:pPr>
            <a:r>
              <a:rPr lang="en-US" sz="9998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24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23463">
            <a:off x="8007912" y="-738455"/>
            <a:ext cx="13054092" cy="4560564"/>
          </a:xfrm>
          <a:custGeom>
            <a:avLst/>
            <a:gdLst/>
            <a:ahLst/>
            <a:cxnLst/>
            <a:rect l="l" t="t" r="r" b="b"/>
            <a:pathLst>
              <a:path w="13054092" h="4560564">
                <a:moveTo>
                  <a:pt x="0" y="0"/>
                </a:moveTo>
                <a:lnTo>
                  <a:pt x="13054091" y="0"/>
                </a:lnTo>
                <a:lnTo>
                  <a:pt x="13054091" y="4560564"/>
                </a:lnTo>
                <a:lnTo>
                  <a:pt x="0" y="45605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747376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4191014" y="4068130"/>
            <a:ext cx="900875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7" name="Freeform 7"/>
          <p:cNvSpPr/>
          <p:nvPr/>
        </p:nvSpPr>
        <p:spPr>
          <a:xfrm>
            <a:off x="5993732" y="2936160"/>
            <a:ext cx="278117" cy="7350840"/>
          </a:xfrm>
          <a:custGeom>
            <a:avLst/>
            <a:gdLst/>
            <a:ahLst/>
            <a:cxnLst/>
            <a:rect l="l" t="t" r="r" b="b"/>
            <a:pathLst>
              <a:path w="278117" h="7350840">
                <a:moveTo>
                  <a:pt x="0" y="0"/>
                </a:moveTo>
                <a:lnTo>
                  <a:pt x="278117" y="0"/>
                </a:lnTo>
                <a:lnTo>
                  <a:pt x="278117" y="7350840"/>
                </a:lnTo>
                <a:lnTo>
                  <a:pt x="0" y="73508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817" r="-7817"/>
            </a:stretch>
          </a:blipFill>
        </p:spPr>
      </p:sp>
      <p:sp>
        <p:nvSpPr>
          <p:cNvPr id="8" name="AutoShape 8"/>
          <p:cNvSpPr/>
          <p:nvPr/>
        </p:nvSpPr>
        <p:spPr>
          <a:xfrm>
            <a:off x="4191014" y="4980117"/>
            <a:ext cx="900875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9" name="AutoShape 9"/>
          <p:cNvSpPr/>
          <p:nvPr/>
        </p:nvSpPr>
        <p:spPr>
          <a:xfrm>
            <a:off x="4191014" y="5862862"/>
            <a:ext cx="900875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0" name="AutoShape 10"/>
          <p:cNvSpPr/>
          <p:nvPr/>
        </p:nvSpPr>
        <p:spPr>
          <a:xfrm>
            <a:off x="4191014" y="7504432"/>
            <a:ext cx="900875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1" name="AutoShape 11"/>
          <p:cNvSpPr/>
          <p:nvPr/>
        </p:nvSpPr>
        <p:spPr>
          <a:xfrm>
            <a:off x="4191014" y="6723287"/>
            <a:ext cx="900875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2" name="AutoShape 12"/>
          <p:cNvSpPr/>
          <p:nvPr/>
        </p:nvSpPr>
        <p:spPr>
          <a:xfrm>
            <a:off x="4191014" y="8447807"/>
            <a:ext cx="900875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3" name="AutoShape 13"/>
          <p:cNvSpPr/>
          <p:nvPr/>
        </p:nvSpPr>
        <p:spPr>
          <a:xfrm>
            <a:off x="4191014" y="9388822"/>
            <a:ext cx="900875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4" name="TextBox 14"/>
          <p:cNvSpPr txBox="1"/>
          <p:nvPr/>
        </p:nvSpPr>
        <p:spPr>
          <a:xfrm>
            <a:off x="3758796" y="863519"/>
            <a:ext cx="5653520" cy="1805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TABLE OF CONTENTS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006927" y="3379155"/>
            <a:ext cx="190054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972176" y="4314621"/>
            <a:ext cx="259556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973465" y="6837587"/>
            <a:ext cx="249138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5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948760" y="6034312"/>
            <a:ext cx="273844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4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974507" y="5231037"/>
            <a:ext cx="248096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705600" y="3401060"/>
            <a:ext cx="3485649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Introduction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010400" y="4229100"/>
            <a:ext cx="2733824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Architecture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010400" y="5143500"/>
            <a:ext cx="2030909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Activities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029951" y="6034312"/>
            <a:ext cx="1914823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Network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043374" y="6809012"/>
            <a:ext cx="2907953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Optimization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954316" y="7812312"/>
            <a:ext cx="277416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6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781800" y="7734300"/>
            <a:ext cx="1872026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Demo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4985570" y="8744600"/>
            <a:ext cx="246162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7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6934200" y="8648700"/>
            <a:ext cx="2799849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Conclusion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837691" y="-15029"/>
            <a:ext cx="15450309" cy="10374620"/>
          </a:xfrm>
          <a:custGeom>
            <a:avLst/>
            <a:gdLst/>
            <a:ahLst/>
            <a:cxnLst/>
            <a:rect l="l" t="t" r="r" b="b"/>
            <a:pathLst>
              <a:path w="15450309" h="10374620">
                <a:moveTo>
                  <a:pt x="0" y="0"/>
                </a:moveTo>
                <a:lnTo>
                  <a:pt x="15450309" y="0"/>
                </a:lnTo>
                <a:lnTo>
                  <a:pt x="15450309" y="10374620"/>
                </a:lnTo>
                <a:lnTo>
                  <a:pt x="0" y="10374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</a:blip>
            <a:stretch>
              <a:fillRect t="-3441" r="-7822" b="-344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1028700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549301" y="3135620"/>
            <a:ext cx="12504811" cy="5991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9900" lvl="1" indent="-404950" algn="just">
              <a:lnSpc>
                <a:spcPts val="5251"/>
              </a:lnSpc>
              <a:buFont typeface="Arial"/>
              <a:buChar char="•"/>
            </a:pPr>
            <a:r>
              <a:rPr lang="en-US" sz="3751" b="1">
                <a:solidFill>
                  <a:srgbClr val="1B1B1B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Reddit - A media platform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Allows users to share content with others, participate in dicussions, engage in diverse communities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Community - “subreddit” - focused on specific interests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Post content while other users vote and comment threads</a:t>
            </a:r>
          </a:p>
          <a:p>
            <a:pPr marL="1619801" lvl="2" indent="-539934" algn="l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vast range of topics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67698" y="1103021"/>
            <a:ext cx="2064345" cy="531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7"/>
              </a:lnSpc>
            </a:pPr>
            <a:r>
              <a:rPr lang="en-US" sz="30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Introduction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86028" y="9031563"/>
            <a:ext cx="22047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67698" y="3720422"/>
            <a:ext cx="1702296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80658" y="2368507"/>
            <a:ext cx="2276376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Architecture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20457" y="5076782"/>
            <a:ext cx="166554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2321429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914522" y="2415316"/>
            <a:ext cx="15373478" cy="6841198"/>
          </a:xfrm>
          <a:custGeom>
            <a:avLst/>
            <a:gdLst/>
            <a:ahLst/>
            <a:cxnLst/>
            <a:rect l="l" t="t" r="r" b="b"/>
            <a:pathLst>
              <a:path w="15373478" h="6841198">
                <a:moveTo>
                  <a:pt x="0" y="0"/>
                </a:moveTo>
                <a:lnTo>
                  <a:pt x="15373478" y="0"/>
                </a:lnTo>
                <a:lnTo>
                  <a:pt x="15373478" y="6841198"/>
                </a:lnTo>
                <a:lnTo>
                  <a:pt x="0" y="68411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549301" y="992533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ARCHITECTURE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67698" y="2339116"/>
            <a:ext cx="1989336" cy="553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4"/>
              </a:lnSpc>
            </a:pPr>
            <a:r>
              <a:rPr lang="en-US" sz="3146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Architecture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6028" y="9031563"/>
            <a:ext cx="22047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69074" y="7732352"/>
            <a:ext cx="13407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67698" y="3720422"/>
            <a:ext cx="1702296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20457" y="5076782"/>
            <a:ext cx="166554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id="7" name="Freeform 7"/>
          <p:cNvSpPr/>
          <p:nvPr/>
        </p:nvSpPr>
        <p:spPr>
          <a:xfrm>
            <a:off x="2215" y="3677789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71289" y="3767325"/>
            <a:ext cx="1400919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id="9" name="Freeform 9"/>
          <p:cNvSpPr/>
          <p:nvPr/>
        </p:nvSpPr>
        <p:spPr>
          <a:xfrm>
            <a:off x="3805655" y="2790150"/>
            <a:ext cx="2997954" cy="6607062"/>
          </a:xfrm>
          <a:custGeom>
            <a:avLst/>
            <a:gdLst/>
            <a:ahLst/>
            <a:cxnLst/>
            <a:rect l="l" t="t" r="r" b="b"/>
            <a:pathLst>
              <a:path w="2997954" h="6607062">
                <a:moveTo>
                  <a:pt x="0" y="0"/>
                </a:moveTo>
                <a:lnTo>
                  <a:pt x="2997954" y="0"/>
                </a:lnTo>
                <a:lnTo>
                  <a:pt x="2997954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7769358" y="3101100"/>
            <a:ext cx="9263420" cy="5985162"/>
          </a:xfrm>
          <a:custGeom>
            <a:avLst/>
            <a:gdLst/>
            <a:ahLst/>
            <a:cxnLst/>
            <a:rect l="l" t="t" r="r" b="b"/>
            <a:pathLst>
              <a:path w="9263420" h="5985162">
                <a:moveTo>
                  <a:pt x="0" y="0"/>
                </a:moveTo>
                <a:lnTo>
                  <a:pt x="9263419" y="0"/>
                </a:lnTo>
                <a:lnTo>
                  <a:pt x="9263419" y="5985162"/>
                </a:lnTo>
                <a:lnTo>
                  <a:pt x="0" y="59851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7542835" y="4083462"/>
            <a:ext cx="9716465" cy="3925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64786" lvl="1" indent="-482393" algn="l">
              <a:lnSpc>
                <a:spcPts val="6256"/>
              </a:lnSpc>
              <a:buAutoNum type="arabicPeriod"/>
            </a:pPr>
            <a:r>
              <a:rPr lang="en-US" sz="44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Fill in the information</a:t>
            </a:r>
          </a:p>
          <a:p>
            <a:pPr marL="964786" lvl="1" indent="-482393" algn="l">
              <a:lnSpc>
                <a:spcPts val="6256"/>
              </a:lnSpc>
              <a:buAutoNum type="arabicPeriod"/>
            </a:pPr>
            <a:r>
              <a:rPr lang="en-US" sz="44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Tick “Remember me” to remember login information </a:t>
            </a:r>
          </a:p>
          <a:p>
            <a:pPr marL="964786" lvl="1" indent="-482393" algn="l">
              <a:lnSpc>
                <a:spcPts val="6256"/>
              </a:lnSpc>
              <a:buAutoNum type="arabicPeriod"/>
            </a:pPr>
            <a:r>
              <a:rPr lang="en-US" sz="44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Login</a:t>
            </a:r>
          </a:p>
          <a:p>
            <a:pPr marL="964786" lvl="1" indent="-482393" algn="l">
              <a:lnSpc>
                <a:spcPts val="6256"/>
              </a:lnSpc>
              <a:buAutoNum type="arabicPeriod"/>
            </a:pPr>
            <a:r>
              <a:rPr lang="en-US" sz="44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Link to Facebook/Google/X account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69074" y="7732352"/>
            <a:ext cx="12645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20457" y="5076782"/>
            <a:ext cx="181794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6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469546" y="3916775"/>
            <a:ext cx="6368603" cy="4114800"/>
          </a:xfrm>
          <a:custGeom>
            <a:avLst/>
            <a:gdLst/>
            <a:ahLst/>
            <a:cxnLst/>
            <a:rect l="l" t="t" r="r" b="b"/>
            <a:pathLst>
              <a:path w="6368603" h="4114800">
                <a:moveTo>
                  <a:pt x="0" y="0"/>
                </a:moveTo>
                <a:lnTo>
                  <a:pt x="6368603" y="0"/>
                </a:lnTo>
                <a:lnTo>
                  <a:pt x="63686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2116120" y="4904465"/>
            <a:ext cx="5143180" cy="2237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75"/>
              </a:lnSpc>
            </a:pPr>
            <a:r>
              <a:rPr lang="en-US" sz="42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Click into the “User profile”</a:t>
            </a:r>
          </a:p>
          <a:p>
            <a:pPr algn="l">
              <a:lnSpc>
                <a:spcPts val="5975"/>
              </a:lnSpc>
            </a:pPr>
            <a:r>
              <a:rPr lang="en-US" sz="42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See your User profile</a:t>
            </a:r>
          </a:p>
        </p:txBody>
      </p:sp>
      <p:sp>
        <p:nvSpPr>
          <p:cNvPr id="8" name="Freeform 8"/>
          <p:cNvSpPr/>
          <p:nvPr/>
        </p:nvSpPr>
        <p:spPr>
          <a:xfrm>
            <a:off x="2215" y="3677789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3832913" y="2750720"/>
            <a:ext cx="3350940" cy="6630410"/>
            <a:chOff x="0" y="0"/>
            <a:chExt cx="2620010" cy="5184140"/>
          </a:xfrm>
        </p:grpSpPr>
        <p:sp>
          <p:nvSpPr>
            <p:cNvPr id="10" name="Freeform 10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8"/>
              <a:stretch>
                <a:fillRect t="-709" b="-709"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71289" y="3767325"/>
            <a:ext cx="1400919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86028" y="9031563"/>
            <a:ext cx="207269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20457" y="5076782"/>
            <a:ext cx="181794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7</a:t>
            </a:r>
          </a:p>
        </p:txBody>
      </p: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7574555" y="2750720"/>
            <a:ext cx="3350940" cy="6630410"/>
            <a:chOff x="0" y="0"/>
            <a:chExt cx="2620010" cy="5184140"/>
          </a:xfrm>
        </p:grpSpPr>
        <p:sp>
          <p:nvSpPr>
            <p:cNvPr id="27" name="Freeform 27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9"/>
              <a:stretch>
                <a:fillRect t="-2142" b="-2142"/>
              </a:stretch>
            </a:blipFill>
          </p:spPr>
        </p:sp>
        <p:sp>
          <p:nvSpPr>
            <p:cNvPr id="29" name="Freeform 29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34" name="Freeform 34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469546" y="3916775"/>
            <a:ext cx="6368603" cy="4114800"/>
          </a:xfrm>
          <a:custGeom>
            <a:avLst/>
            <a:gdLst/>
            <a:ahLst/>
            <a:cxnLst/>
            <a:rect l="l" t="t" r="r" b="b"/>
            <a:pathLst>
              <a:path w="6368603" h="4114800">
                <a:moveTo>
                  <a:pt x="0" y="0"/>
                </a:moveTo>
                <a:lnTo>
                  <a:pt x="6368603" y="0"/>
                </a:lnTo>
                <a:lnTo>
                  <a:pt x="63686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215" y="3677789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3576450" y="2662148"/>
            <a:ext cx="3505276" cy="6935792"/>
            <a:chOff x="0" y="0"/>
            <a:chExt cx="2620010" cy="5184140"/>
          </a:xfrm>
        </p:grpSpPr>
        <p:sp>
          <p:nvSpPr>
            <p:cNvPr id="9" name="Freeform 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8"/>
              <a:stretch>
                <a:fillRect t="-1849" b="-1849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7721242" y="2662148"/>
            <a:ext cx="3467384" cy="6860815"/>
            <a:chOff x="0" y="0"/>
            <a:chExt cx="2620010" cy="5184140"/>
          </a:xfrm>
        </p:grpSpPr>
        <p:sp>
          <p:nvSpPr>
            <p:cNvPr id="19" name="Freeform 1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9"/>
              <a:stretch>
                <a:fillRect t="-158" b="-158"/>
              </a:stretch>
            </a:blipFill>
          </p:spPr>
        </p:sp>
        <p:sp>
          <p:nvSpPr>
            <p:cNvPr id="21" name="Freeform 2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828141" y="5111048"/>
            <a:ext cx="6214306" cy="1961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36"/>
              </a:lnSpc>
            </a:pPr>
            <a:r>
              <a:rPr lang="en-US" sz="374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Click into the “Change Theme” to change the theme from light mode to dark mode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71289" y="3767325"/>
            <a:ext cx="1400919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20457" y="5076782"/>
            <a:ext cx="174174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8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37691" cy="10287000"/>
            <a:chOff x="0" y="0"/>
            <a:chExt cx="7473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7376" cy="2709333"/>
            </a:xfrm>
            <a:custGeom>
              <a:avLst/>
              <a:gdLst/>
              <a:ahLst/>
              <a:cxnLst/>
              <a:rect l="l" t="t" r="r" b="b"/>
              <a:pathLst>
                <a:path w="747376" h="2709333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469546" y="3916775"/>
            <a:ext cx="6368603" cy="4114800"/>
          </a:xfrm>
          <a:custGeom>
            <a:avLst/>
            <a:gdLst/>
            <a:ahLst/>
            <a:cxnLst/>
            <a:rect l="l" t="t" r="r" b="b"/>
            <a:pathLst>
              <a:path w="6368603" h="4114800">
                <a:moveTo>
                  <a:pt x="0" y="0"/>
                </a:moveTo>
                <a:lnTo>
                  <a:pt x="6368603" y="0"/>
                </a:lnTo>
                <a:lnTo>
                  <a:pt x="63686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8199735">
            <a:off x="9047416" y="113045"/>
            <a:ext cx="12311038" cy="4300972"/>
          </a:xfrm>
          <a:custGeom>
            <a:avLst/>
            <a:gdLst/>
            <a:ahLst/>
            <a:cxnLst/>
            <a:rect l="l" t="t" r="r" b="b"/>
            <a:pathLst>
              <a:path w="12311038" h="4300972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215" y="3677789"/>
            <a:ext cx="2837691" cy="665568"/>
          </a:xfrm>
          <a:custGeom>
            <a:avLst/>
            <a:gdLst/>
            <a:ahLst/>
            <a:cxnLst/>
            <a:rect l="l" t="t" r="r" b="b"/>
            <a:pathLst>
              <a:path w="2837691" h="665568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3773029" y="2856466"/>
            <a:ext cx="3373376" cy="6674803"/>
            <a:chOff x="0" y="0"/>
            <a:chExt cx="2620010" cy="5184140"/>
          </a:xfrm>
        </p:grpSpPr>
        <p:sp>
          <p:nvSpPr>
            <p:cNvPr id="9" name="Freeform 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8"/>
              <a:stretch>
                <a:fillRect l="-7968" r="-7968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7842537" y="2856466"/>
            <a:ext cx="3373376" cy="6674803"/>
            <a:chOff x="0" y="0"/>
            <a:chExt cx="2620010" cy="5184140"/>
          </a:xfrm>
        </p:grpSpPr>
        <p:sp>
          <p:nvSpPr>
            <p:cNvPr id="19" name="Freeform 19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9"/>
              <a:stretch>
                <a:fillRect l="-11895" r="-11895"/>
              </a:stretch>
            </a:blipFill>
          </p:spPr>
        </p:sp>
        <p:sp>
          <p:nvSpPr>
            <p:cNvPr id="21" name="Freeform 21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3549301" y="1333890"/>
            <a:ext cx="9720360" cy="92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0"/>
              </a:lnSpc>
              <a:spcBef>
                <a:spcPct val="0"/>
              </a:spcBef>
            </a:pPr>
            <a:r>
              <a:rPr lang="en-US" sz="7000" b="1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088843" y="4797022"/>
            <a:ext cx="5848723" cy="2259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9"/>
              </a:lnSpc>
            </a:pPr>
            <a:r>
              <a:rPr lang="en-US" sz="4292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Clicking the news will transfer to the full details of that news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71289" y="3767325"/>
            <a:ext cx="1400919" cy="5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86028" y="9031563"/>
            <a:ext cx="2128572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69074" y="7732352"/>
            <a:ext cx="1188325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20457" y="5076782"/>
            <a:ext cx="166554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Network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92576" y="6433142"/>
            <a:ext cx="245253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Optimization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7838149" y="9594767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erif Display Bold"/>
                <a:ea typeface="Noto Serif Display Bold"/>
                <a:cs typeface="Noto Serif Display Bold"/>
                <a:sym typeface="Noto Serif Display Bold"/>
              </a:rPr>
              <a:t>9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619</Words>
  <Application>Microsoft Office PowerPoint</Application>
  <PresentationFormat>Custom</PresentationFormat>
  <Paragraphs>227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Crimson Pro Bold</vt:lpstr>
      <vt:lpstr>Crimson Pro</vt:lpstr>
      <vt:lpstr>Calibri</vt:lpstr>
      <vt:lpstr>Montserrat Bold</vt:lpstr>
      <vt:lpstr>Noto Serif Display Bold</vt:lpstr>
      <vt:lpstr>Montserrat</vt:lpstr>
      <vt:lpstr>Montserrat Light Bold</vt:lpstr>
      <vt:lpstr>Montserrat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Reddit’s client</dc:title>
  <cp:lastModifiedBy>DELL</cp:lastModifiedBy>
  <cp:revision>2</cp:revision>
  <dcterms:created xsi:type="dcterms:W3CDTF">2006-08-16T00:00:00Z</dcterms:created>
  <dcterms:modified xsi:type="dcterms:W3CDTF">2024-11-09T07:53:57Z</dcterms:modified>
  <dc:identifier>DAGRFPhh0Vg</dc:identifier>
</cp:coreProperties>
</file>

<file path=docProps/thumbnail.jpeg>
</file>